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3gp" ContentType="video/3gpp"/>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258" r:id="rId6"/>
    <p:sldId id="271" r:id="rId7"/>
    <p:sldId id="272"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70419" autoAdjust="0"/>
  </p:normalViewPr>
  <p:slideViewPr>
    <p:cSldViewPr snapToGrid="0">
      <p:cViewPr varScale="1">
        <p:scale>
          <a:sx n="80" d="100"/>
          <a:sy n="80" d="100"/>
        </p:scale>
        <p:origin x="1788"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19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DAF PMV2 Class A &amp; B Injuries Torso/Neck </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3"/>
          <c:order val="2"/>
          <c:tx>
            <c:strRef>
              <c:f>AtoB!$D$24</c:f>
              <c:strCache>
                <c:ptCount val="1"/>
                <c:pt idx="0">
                  <c:v>Total PMV2 Mishaps</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AtoB!$A$25:$A$34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AtoB!$D$25:$D$34</c:f>
              <c:numCache>
                <c:formatCode>General</c:formatCode>
                <c:ptCount val="10"/>
                <c:pt idx="0">
                  <c:v>26</c:v>
                </c:pt>
                <c:pt idx="1">
                  <c:v>26</c:v>
                </c:pt>
                <c:pt idx="2">
                  <c:v>17</c:v>
                </c:pt>
                <c:pt idx="3">
                  <c:v>36</c:v>
                </c:pt>
                <c:pt idx="4">
                  <c:v>13</c:v>
                </c:pt>
                <c:pt idx="5">
                  <c:v>12</c:v>
                </c:pt>
                <c:pt idx="6">
                  <c:v>14</c:v>
                </c:pt>
                <c:pt idx="7">
                  <c:v>7</c:v>
                </c:pt>
                <c:pt idx="8">
                  <c:v>17</c:v>
                </c:pt>
                <c:pt idx="9">
                  <c:v>16</c:v>
                </c:pt>
              </c:numCache>
            </c:numRef>
          </c:val>
          <c:extLst>
            <c:ext xmlns:c16="http://schemas.microsoft.com/office/drawing/2014/chart" uri="{C3380CC4-5D6E-409C-BE32-E72D297353CC}">
              <c16:uniqueId val="{00000000-5591-43D2-A268-9C012ED6E426}"/>
            </c:ext>
          </c:extLst>
        </c:ser>
        <c:ser>
          <c:idx val="1"/>
          <c:order val="0"/>
          <c:tx>
            <c:strRef>
              <c:f>AtoB!$B$24</c:f>
              <c:strCache>
                <c:ptCount val="1"/>
                <c:pt idx="0">
                  <c:v>Torso/Neck</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AtoB!$A$25:$A$34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AtoB!$B$25:$B$34</c:f>
              <c:numCache>
                <c:formatCode>General</c:formatCode>
                <c:ptCount val="10"/>
                <c:pt idx="0">
                  <c:v>21</c:v>
                </c:pt>
                <c:pt idx="1">
                  <c:v>20</c:v>
                </c:pt>
                <c:pt idx="2">
                  <c:v>16</c:v>
                </c:pt>
                <c:pt idx="3">
                  <c:v>32</c:v>
                </c:pt>
                <c:pt idx="4">
                  <c:v>10</c:v>
                </c:pt>
                <c:pt idx="5">
                  <c:v>11</c:v>
                </c:pt>
                <c:pt idx="6">
                  <c:v>12</c:v>
                </c:pt>
                <c:pt idx="7">
                  <c:v>4</c:v>
                </c:pt>
                <c:pt idx="8">
                  <c:v>14</c:v>
                </c:pt>
                <c:pt idx="9">
                  <c:v>11</c:v>
                </c:pt>
              </c:numCache>
            </c:numRef>
          </c:val>
          <c:extLst>
            <c:ext xmlns:c16="http://schemas.microsoft.com/office/drawing/2014/chart" uri="{C3380CC4-5D6E-409C-BE32-E72D297353CC}">
              <c16:uniqueId val="{00000001-5591-43D2-A268-9C012ED6E426}"/>
            </c:ext>
          </c:extLst>
        </c:ser>
        <c:dLbls>
          <c:showLegendKey val="0"/>
          <c:showVal val="0"/>
          <c:showCatName val="0"/>
          <c:showSerName val="0"/>
          <c:showPercent val="0"/>
          <c:showBubbleSize val="0"/>
        </c:dLbls>
        <c:gapWidth val="65"/>
        <c:shape val="box"/>
        <c:axId val="595401808"/>
        <c:axId val="595396232"/>
        <c:axId val="0"/>
        <c:extLst>
          <c:ext xmlns:c15="http://schemas.microsoft.com/office/drawing/2012/chart" uri="{02D57815-91ED-43cb-92C2-25804820EDAC}">
            <c15:filteredBarSeries>
              <c15:ser>
                <c:idx val="2"/>
                <c:order val="1"/>
                <c:tx>
                  <c:strRef>
                    <c:extLst>
                      <c:ext uri="{02D57815-91ED-43cb-92C2-25804820EDAC}">
                        <c15:formulaRef>
                          <c15:sqref>AtoB!$C$24</c15:sqref>
                        </c15:formulaRef>
                      </c:ext>
                    </c:extLst>
                    <c:strCache>
                      <c:ptCount val="1"/>
                      <c:pt idx="0">
                        <c:v>Extremeties</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AtoB!$A$25:$A$34</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AtoB!$C$25:$C$34</c15:sqref>
                        </c15:formulaRef>
                      </c:ext>
                    </c:extLst>
                    <c:numCache>
                      <c:formatCode>General</c:formatCode>
                      <c:ptCount val="10"/>
                      <c:pt idx="0">
                        <c:v>5</c:v>
                      </c:pt>
                      <c:pt idx="1">
                        <c:v>6</c:v>
                      </c:pt>
                      <c:pt idx="2">
                        <c:v>1</c:v>
                      </c:pt>
                      <c:pt idx="3">
                        <c:v>4</c:v>
                      </c:pt>
                      <c:pt idx="4">
                        <c:v>3</c:v>
                      </c:pt>
                      <c:pt idx="5">
                        <c:v>1</c:v>
                      </c:pt>
                      <c:pt idx="6">
                        <c:v>2</c:v>
                      </c:pt>
                      <c:pt idx="7">
                        <c:v>3</c:v>
                      </c:pt>
                      <c:pt idx="8">
                        <c:v>3</c:v>
                      </c:pt>
                      <c:pt idx="9">
                        <c:v>5</c:v>
                      </c:pt>
                    </c:numCache>
                  </c:numRef>
                </c:val>
                <c:extLst>
                  <c:ext xmlns:c16="http://schemas.microsoft.com/office/drawing/2014/chart" uri="{C3380CC4-5D6E-409C-BE32-E72D297353CC}">
                    <c16:uniqueId val="{00000002-5591-43D2-A268-9C012ED6E426}"/>
                  </c:ext>
                </c:extLst>
              </c15:ser>
            </c15:filteredBarSeries>
          </c:ext>
        </c:extLst>
      </c:bar3DChart>
      <c:catAx>
        <c:axId val="5954018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95396232"/>
        <c:crosses val="autoZero"/>
        <c:auto val="1"/>
        <c:lblAlgn val="ctr"/>
        <c:lblOffset val="100"/>
        <c:noMultiLvlLbl val="0"/>
      </c:catAx>
      <c:valAx>
        <c:axId val="59539623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95401808"/>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D4A39-FFB2-4813-856E-F15B31467BDD}" type="datetimeFigureOut">
              <a:rPr lang="en-US" smtClean="0"/>
              <a:t>8/2/2022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F14D4-09A8-4955-8ECE-2FADABF40818}" type="slidenum">
              <a:rPr lang="en-US" smtClean="0"/>
              <a:t>‹#›</a:t>
            </a:fld>
            <a:endParaRPr lang="en-US" dirty="0"/>
          </a:p>
        </p:txBody>
      </p:sp>
    </p:spTree>
    <p:extLst>
      <p:ext uri="{BB962C8B-B14F-4D97-AF65-F5344CB8AC3E}">
        <p14:creationId xmlns:p14="http://schemas.microsoft.com/office/powerpoint/2010/main" val="186401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13F14D4-09A8-4955-8ECE-2FADABF40818}" type="slidenum">
              <a:rPr lang="en-US" smtClean="0"/>
              <a:t>1</a:t>
            </a:fld>
            <a:endParaRPr lang="en-US" dirty="0"/>
          </a:p>
        </p:txBody>
      </p:sp>
    </p:spTree>
    <p:extLst>
      <p:ext uri="{BB962C8B-B14F-4D97-AF65-F5344CB8AC3E}">
        <p14:creationId xmlns:p14="http://schemas.microsoft.com/office/powerpoint/2010/main" val="168768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triggering is provided either by a tether or electronic sensors (algorithm-based </a:t>
            </a:r>
            <a:r>
              <a:rPr lang="en-US"/>
              <a:t>or artificial </a:t>
            </a:r>
            <a:r>
              <a:rPr lang="en-US" dirty="0"/>
              <a:t>intelligence). </a:t>
            </a:r>
          </a:p>
          <a:p>
            <a:pPr marL="171450" indent="-171450">
              <a:buFont typeface="Arial" panose="020B0604020202020204" pitchFamily="34" charset="0"/>
              <a:buChar char="•"/>
            </a:pPr>
            <a:r>
              <a:rPr lang="en-US" dirty="0"/>
              <a:t>This inflatable gear slips on like a conventional jacket but will suddenly inflate with a burst of CO2 through its air bladders after a collision to provide additional protection for the rider who is thrown from his bike. Inflation with most models happens within milliseconds.</a:t>
            </a:r>
          </a:p>
          <a:p>
            <a:pPr marL="171450" indent="-171450">
              <a:buFont typeface="Arial" panose="020B0604020202020204" pitchFamily="34" charset="0"/>
              <a:buChar char="•"/>
            </a:pPr>
            <a:r>
              <a:rPr lang="en-US" dirty="0"/>
              <a:t>Newer models emphasize protection for the spine and may deploy without requiring a tether attachment to the motorcycle.</a:t>
            </a:r>
          </a:p>
          <a:p>
            <a:pPr marL="171450" indent="-171450">
              <a:buFont typeface="Arial" panose="020B0604020202020204" pitchFamily="34" charset="0"/>
              <a:buChar char="•"/>
            </a:pPr>
            <a:r>
              <a:rPr lang="en-US" dirty="0"/>
              <a:t>Cost of vest roughly average between 300$ - 1,000$</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13F14D4-09A8-4955-8ECE-2FADABF40818}" type="slidenum">
              <a:rPr lang="en-US" smtClean="0"/>
              <a:t>2</a:t>
            </a:fld>
            <a:endParaRPr lang="en-US" dirty="0"/>
          </a:p>
        </p:txBody>
      </p:sp>
    </p:spTree>
    <p:extLst>
      <p:ext uri="{BB962C8B-B14F-4D97-AF65-F5344CB8AC3E}">
        <p14:creationId xmlns:p14="http://schemas.microsoft.com/office/powerpoint/2010/main" val="334628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Blunt Force Trauma is a</a:t>
            </a:r>
            <a:r>
              <a:rPr lang="en-US" baseline="0" dirty="0"/>
              <a:t> primary contributing factor in serious mishap injuries and deaths.</a:t>
            </a:r>
          </a:p>
          <a:p>
            <a:pPr marL="174708" indent="-174708">
              <a:buFont typeface="Arial" panose="020B0604020202020204" pitchFamily="34" charset="0"/>
              <a:buChar char="•"/>
            </a:pPr>
            <a:r>
              <a:rPr lang="en-US" baseline="0" dirty="0"/>
              <a:t>Statistics indicate that forward momentum in a crash is reduced by roughly 60% for the rider in an airbag vest or jacket.</a:t>
            </a:r>
          </a:p>
          <a:p>
            <a:pPr marL="174708" indent="-174708">
              <a:buFont typeface="Arial" panose="020B0604020202020204" pitchFamily="34" charset="0"/>
              <a:buChar char="•"/>
            </a:pPr>
            <a:r>
              <a:rPr lang="en-US" baseline="0" dirty="0"/>
              <a:t>Head trauma is reduced by approximately 80%. </a:t>
            </a:r>
          </a:p>
          <a:p>
            <a:pPr marL="174708" indent="-174708">
              <a:buFont typeface="Arial" panose="020B0604020202020204" pitchFamily="34" charset="0"/>
              <a:buChar char="•"/>
            </a:pPr>
            <a:r>
              <a:rPr lang="en-US" baseline="0" dirty="0"/>
              <a:t>Riders have tested this gear on different surfaces and suffered a few bruises upon impact instead of broken bones, abrasions, or head and neck trauma.</a:t>
            </a:r>
          </a:p>
        </p:txBody>
      </p:sp>
      <p:sp>
        <p:nvSpPr>
          <p:cNvPr id="4" name="Slide Number Placeholder 3"/>
          <p:cNvSpPr>
            <a:spLocks noGrp="1"/>
          </p:cNvSpPr>
          <p:nvPr>
            <p:ph type="sldNum" sz="quarter" idx="10"/>
          </p:nvPr>
        </p:nvSpPr>
        <p:spPr/>
        <p:txBody>
          <a:bodyPr/>
          <a:lstStyle/>
          <a:p>
            <a:fld id="{213F14D4-09A8-4955-8ECE-2FADABF40818}" type="slidenum">
              <a:rPr lang="en-US" smtClean="0"/>
              <a:t>3</a:t>
            </a:fld>
            <a:endParaRPr lang="en-US" dirty="0"/>
          </a:p>
        </p:txBody>
      </p:sp>
    </p:spTree>
    <p:extLst>
      <p:ext uri="{BB962C8B-B14F-4D97-AF65-F5344CB8AC3E}">
        <p14:creationId xmlns:p14="http://schemas.microsoft.com/office/powerpoint/2010/main" val="314687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Nothing is 100% guaranteed to keep you from getting hurt (or worse) when you go down. </a:t>
            </a:r>
          </a:p>
          <a:p>
            <a:pPr marL="171450" indent="-171450">
              <a:buFont typeface="Arial" panose="020B0604020202020204" pitchFamily="34" charset="0"/>
              <a:buChar char="•"/>
            </a:pPr>
            <a:r>
              <a:rPr lang="en-US" baseline="0" dirty="0"/>
              <a:t>What do they protect? primarily the collarbones, vital organs, ribs, and back. Some even go so far as to cradle the neck.</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Lower extremity injuries occurred in 47% of collisions.</a:t>
            </a:r>
          </a:p>
          <a:p>
            <a:pPr marL="171450" indent="-171450">
              <a:buFont typeface="Arial" panose="020B0604020202020204" pitchFamily="34" charset="0"/>
              <a:buChar char="•"/>
            </a:pPr>
            <a:r>
              <a:rPr lang="en-US" baseline="0" dirty="0"/>
              <a:t>Upper extremity injuries occurred in 40% of collisions.</a:t>
            </a:r>
          </a:p>
          <a:p>
            <a:pPr marL="171450" indent="-171450">
              <a:buFont typeface="Arial" panose="020B0604020202020204" pitchFamily="34" charset="0"/>
              <a:buChar char="•"/>
            </a:pPr>
            <a:r>
              <a:rPr lang="en-US" baseline="0" dirty="0"/>
              <a:t>Head injuries occurred in 35% of collisions.</a:t>
            </a:r>
          </a:p>
          <a:p>
            <a:pPr marL="171450" indent="-171450">
              <a:buFont typeface="Arial" panose="020B0604020202020204" pitchFamily="34" charset="0"/>
              <a:buChar char="•"/>
            </a:pPr>
            <a:r>
              <a:rPr lang="en-US" baseline="0" dirty="0"/>
              <a:t>Chest injuries occurred in 31% of collisions.</a:t>
            </a:r>
          </a:p>
          <a:p>
            <a:pPr marL="171450" indent="-171450">
              <a:buFont typeface="Arial" panose="020B0604020202020204" pitchFamily="34" charset="0"/>
              <a:buChar char="•"/>
            </a:pPr>
            <a:r>
              <a:rPr lang="en-US" baseline="0" dirty="0"/>
              <a:t>Spine injuries occurred in 20% of collisions.</a:t>
            </a:r>
          </a:p>
          <a:p>
            <a:pPr marL="171450" indent="-171450">
              <a:buFont typeface="Arial" panose="020B0604020202020204" pitchFamily="34" charset="0"/>
              <a:buChar char="•"/>
            </a:pPr>
            <a:r>
              <a:rPr lang="en-US" baseline="0" dirty="0"/>
              <a:t>Abdomen injuries occurred in 15% of collisions.</a:t>
            </a:r>
          </a:p>
          <a:p>
            <a:pPr marL="171450" indent="-171450">
              <a:buFont typeface="Arial" panose="020B0604020202020204" pitchFamily="34" charset="0"/>
              <a:buChar char="•"/>
            </a:pPr>
            <a:r>
              <a:rPr lang="en-US" baseline="0" dirty="0"/>
              <a:t>Face injuries occurred in 10% of collisions.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213F14D4-09A8-4955-8ECE-2FADABF40818}" type="slidenum">
              <a:rPr lang="en-US" smtClean="0"/>
              <a:t>4</a:t>
            </a:fld>
            <a:endParaRPr lang="en-US" dirty="0"/>
          </a:p>
        </p:txBody>
      </p:sp>
    </p:spTree>
    <p:extLst>
      <p:ext uri="{BB962C8B-B14F-4D97-AF65-F5344CB8AC3E}">
        <p14:creationId xmlns:p14="http://schemas.microsoft.com/office/powerpoint/2010/main" val="101316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Briefly explain what a Safety Vest is and show the video</a:t>
            </a:r>
          </a:p>
          <a:p>
            <a:pPr marL="171450" indent="-171450">
              <a:buFont typeface="Arial" panose="020B0604020202020204" pitchFamily="34" charset="0"/>
              <a:buChar char="•"/>
            </a:pPr>
            <a:r>
              <a:rPr lang="en-US" dirty="0"/>
              <a:t>If the video installed already shows practical donning, wear, and use of the vest, it can cover that briefing portion of the slides</a:t>
            </a:r>
          </a:p>
        </p:txBody>
      </p:sp>
      <p:sp>
        <p:nvSpPr>
          <p:cNvPr id="4" name="Slide Number Placeholder 3"/>
          <p:cNvSpPr>
            <a:spLocks noGrp="1"/>
          </p:cNvSpPr>
          <p:nvPr>
            <p:ph type="sldNum" sz="quarter" idx="5"/>
          </p:nvPr>
        </p:nvSpPr>
        <p:spPr/>
        <p:txBody>
          <a:bodyPr/>
          <a:lstStyle/>
          <a:p>
            <a:fld id="{213F14D4-09A8-4955-8ECE-2FADABF40818}" type="slidenum">
              <a:rPr lang="en-US" smtClean="0"/>
              <a:t>5</a:t>
            </a:fld>
            <a:endParaRPr lang="en-US" dirty="0"/>
          </a:p>
        </p:txBody>
      </p:sp>
    </p:spTree>
    <p:extLst>
      <p:ext uri="{BB962C8B-B14F-4D97-AF65-F5344CB8AC3E}">
        <p14:creationId xmlns:p14="http://schemas.microsoft.com/office/powerpoint/2010/main" val="1714490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 y="1691640"/>
            <a:ext cx="11576304" cy="1929384"/>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hasCustomPrompt="1"/>
          </p:nvPr>
        </p:nvSpPr>
        <p:spPr>
          <a:xfrm>
            <a:off x="2935224" y="3666744"/>
            <a:ext cx="8942832" cy="2542032"/>
          </a:xfrm>
        </p:spPr>
        <p:txBody>
          <a:bodyPr anchor="b"/>
          <a:lstStyle>
            <a:lvl1pPr marL="0" indent="0" algn="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Rank/Grade Name</a:t>
            </a:r>
            <a:br>
              <a:rPr lang="en-US" dirty="0"/>
            </a:br>
            <a:r>
              <a:rPr lang="en-US" dirty="0"/>
              <a:t>Office Symbol</a:t>
            </a:r>
            <a:br>
              <a:rPr lang="en-US" dirty="0"/>
            </a:br>
            <a:r>
              <a:rPr lang="en-US" dirty="0"/>
              <a:t>Date of briefing</a:t>
            </a:r>
            <a:br>
              <a:rPr lang="en-US" dirty="0"/>
            </a:br>
            <a:r>
              <a:rPr lang="en-US" dirty="0"/>
              <a:t>Version #</a:t>
            </a:r>
          </a:p>
        </p:txBody>
      </p:sp>
      <p:sp>
        <p:nvSpPr>
          <p:cNvPr id="5" name="Footer Placeholder 4"/>
          <p:cNvSpPr>
            <a:spLocks noGrp="1"/>
          </p:cNvSpPr>
          <p:nvPr>
            <p:ph type="ftr" sz="quarter" idx="11"/>
          </p:nvPr>
        </p:nvSpPr>
        <p:spPr>
          <a:xfrm>
            <a:off x="2641689" y="1307592"/>
            <a:ext cx="6908623" cy="338554"/>
          </a:xfrm>
        </p:spPr>
        <p:txBody>
          <a:bodyPr/>
          <a:lstStyle/>
          <a:p>
            <a:r>
              <a:rPr lang="en-US" dirty="0"/>
              <a:t>Innovate, Accelerate, Thrive – The Air Force at 75</a:t>
            </a:r>
          </a:p>
        </p:txBody>
      </p:sp>
      <p:sp>
        <p:nvSpPr>
          <p:cNvPr id="6" name="Slide Number Placeholder 5"/>
          <p:cNvSpPr>
            <a:spLocks noGrp="1"/>
          </p:cNvSpPr>
          <p:nvPr>
            <p:ph type="sldNum" sz="quarter" idx="12"/>
          </p:nvPr>
        </p:nvSpPr>
        <p:spPr>
          <a:xfrm>
            <a:off x="11603736" y="6510528"/>
            <a:ext cx="530352" cy="246888"/>
          </a:xfrm>
        </p:spPr>
        <p:txBody>
          <a:bodyPr tIns="0" bIns="0"/>
          <a:lstStyle/>
          <a:p>
            <a:fld id="{C1A15DF3-B9AF-4EC4-A69C-2370B628607D}" type="slidenum">
              <a:rPr lang="en-US" smtClean="0"/>
              <a:t>‹#›</a:t>
            </a:fld>
            <a:endParaRPr lang="en-US" dirty="0"/>
          </a:p>
        </p:txBody>
      </p:sp>
      <p:cxnSp>
        <p:nvCxnSpPr>
          <p:cNvPr id="8" name="Straight Connector 7"/>
          <p:cNvCxnSpPr/>
          <p:nvPr userDrawn="1"/>
        </p:nvCxnSpPr>
        <p:spPr>
          <a:xfrm>
            <a:off x="146304" y="1207008"/>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46304" y="6409944"/>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304" y="3621024"/>
            <a:ext cx="2788920" cy="2788920"/>
          </a:xfrm>
          <a:prstGeom prst="rect">
            <a:avLst/>
          </a:prstGeom>
        </p:spPr>
      </p:pic>
      <p:sp>
        <p:nvSpPr>
          <p:cNvPr id="12" name="TextBox 11"/>
          <p:cNvSpPr txBox="1"/>
          <p:nvPr userDrawn="1"/>
        </p:nvSpPr>
        <p:spPr>
          <a:xfrm>
            <a:off x="2960109" y="457200"/>
            <a:ext cx="6271782" cy="646331"/>
          </a:xfrm>
          <a:prstGeom prst="rect">
            <a:avLst/>
          </a:prstGeom>
          <a:noFill/>
        </p:spPr>
        <p:txBody>
          <a:bodyPr wrap="none" rtlCol="0">
            <a:spAutoFit/>
          </a:bodyPr>
          <a:lstStyle/>
          <a:p>
            <a:r>
              <a:rPr lang="en-US" sz="3600" b="1" i="1" dirty="0"/>
              <a:t>Department of the Air Force</a:t>
            </a:r>
          </a:p>
        </p:txBody>
      </p:sp>
      <p:sp>
        <p:nvSpPr>
          <p:cNvPr id="10" name="TextBox 9"/>
          <p:cNvSpPr txBox="1"/>
          <p:nvPr userDrawn="1"/>
        </p:nvSpPr>
        <p:spPr>
          <a:xfrm>
            <a:off x="5247851" y="100584"/>
            <a:ext cx="1696298" cy="338554"/>
          </a:xfrm>
          <a:prstGeom prst="rect">
            <a:avLst/>
          </a:prstGeom>
          <a:noFill/>
        </p:spPr>
        <p:txBody>
          <a:bodyPr wrap="none" lIns="91440" tIns="45720" rtlCol="0">
            <a:spAutoFit/>
          </a:bodyPr>
          <a:lstStyle/>
          <a:p>
            <a:r>
              <a:rPr lang="en-US" sz="1600" b="1" dirty="0">
                <a:solidFill>
                  <a:srgbClr val="007A33"/>
                </a:solidFill>
              </a:rPr>
              <a:t>UNCLASSIFIED</a:t>
            </a:r>
          </a:p>
        </p:txBody>
      </p:sp>
      <p:sp>
        <p:nvSpPr>
          <p:cNvPr id="13" name="TextBox 12"/>
          <p:cNvSpPr txBox="1"/>
          <p:nvPr userDrawn="1"/>
        </p:nvSpPr>
        <p:spPr>
          <a:xfrm>
            <a:off x="5247851" y="6510528"/>
            <a:ext cx="1696298" cy="246221"/>
          </a:xfrm>
          <a:prstGeom prst="rect">
            <a:avLst/>
          </a:prstGeom>
          <a:noFill/>
        </p:spPr>
        <p:txBody>
          <a:bodyPr wrap="none" lIns="91440" tIns="0" bIns="0" rtlCol="0">
            <a:spAutoFit/>
          </a:bodyPr>
          <a:lstStyle/>
          <a:p>
            <a:r>
              <a:rPr lang="en-US" sz="1600" b="1" dirty="0">
                <a:solidFill>
                  <a:srgbClr val="007A33"/>
                </a:solidFill>
              </a:rPr>
              <a:t>UNCLASSIFIED</a:t>
            </a:r>
          </a:p>
        </p:txBody>
      </p:sp>
    </p:spTree>
    <p:extLst>
      <p:ext uri="{BB962C8B-B14F-4D97-AF65-F5344CB8AC3E}">
        <p14:creationId xmlns:p14="http://schemas.microsoft.com/office/powerpoint/2010/main" val="187574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dirty="0"/>
          </a:p>
        </p:txBody>
      </p:sp>
    </p:spTree>
    <p:extLst>
      <p:ext uri="{BB962C8B-B14F-4D97-AF65-F5344CB8AC3E}">
        <p14:creationId xmlns:p14="http://schemas.microsoft.com/office/powerpoint/2010/main" val="346672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62488" y="1389888"/>
            <a:ext cx="914400" cy="4837176"/>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512064" y="1389888"/>
            <a:ext cx="10204704" cy="4837176"/>
          </a:xfrm>
        </p:spPr>
        <p:txBody>
          <a:bodyPr vert="eaVert" lIns="45720" tIns="91440" rIns="4572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dirty="0"/>
          </a:p>
        </p:txBody>
      </p:sp>
    </p:spTree>
    <p:extLst>
      <p:ext uri="{BB962C8B-B14F-4D97-AF65-F5344CB8AC3E}">
        <p14:creationId xmlns:p14="http://schemas.microsoft.com/office/powerpoint/2010/main" val="244442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dirty="0"/>
          </a:p>
        </p:txBody>
      </p:sp>
    </p:spTree>
    <p:extLst>
      <p:ext uri="{BB962C8B-B14F-4D97-AF65-F5344CB8AC3E}">
        <p14:creationId xmlns:p14="http://schemas.microsoft.com/office/powerpoint/2010/main" val="44416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2064" y="1389888"/>
            <a:ext cx="11164824" cy="3072384"/>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512064" y="4507992"/>
            <a:ext cx="11164824" cy="171907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dirty="0"/>
          </a:p>
        </p:txBody>
      </p:sp>
    </p:spTree>
    <p:extLst>
      <p:ext uri="{BB962C8B-B14F-4D97-AF65-F5344CB8AC3E}">
        <p14:creationId xmlns:p14="http://schemas.microsoft.com/office/powerpoint/2010/main" val="145757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2064" y="1389888"/>
            <a:ext cx="5559552" cy="483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17336" y="1389888"/>
            <a:ext cx="5559552" cy="4837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Innovate, Accelerate, Thrive – The Air Force at 75</a:t>
            </a:r>
          </a:p>
        </p:txBody>
      </p:sp>
      <p:sp>
        <p:nvSpPr>
          <p:cNvPr id="7" name="Slide Number Placeholder 6"/>
          <p:cNvSpPr>
            <a:spLocks noGrp="1"/>
          </p:cNvSpPr>
          <p:nvPr>
            <p:ph type="sldNum" sz="quarter" idx="12"/>
          </p:nvPr>
        </p:nvSpPr>
        <p:spPr/>
        <p:txBody>
          <a:bodyPr/>
          <a:lstStyle/>
          <a:p>
            <a:fld id="{C1A15DF3-B9AF-4EC4-A69C-2370B628607D}" type="slidenum">
              <a:rPr lang="en-US" smtClean="0"/>
              <a:t>‹#›</a:t>
            </a:fld>
            <a:endParaRPr lang="en-US" dirty="0"/>
          </a:p>
        </p:txBody>
      </p:sp>
    </p:spTree>
    <p:extLst>
      <p:ext uri="{BB962C8B-B14F-4D97-AF65-F5344CB8AC3E}">
        <p14:creationId xmlns:p14="http://schemas.microsoft.com/office/powerpoint/2010/main" val="309750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4" y="1389888"/>
            <a:ext cx="5559552" cy="823912"/>
          </a:xfrm>
        </p:spPr>
        <p:txBody>
          <a:bodyPr anchor="b">
            <a:norm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064" y="2212848"/>
            <a:ext cx="5559552" cy="4014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17336" y="1389888"/>
            <a:ext cx="5559552" cy="823912"/>
          </a:xfrm>
        </p:spPr>
        <p:txBody>
          <a:bodyPr anchor="b">
            <a:norm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17336" y="2212848"/>
            <a:ext cx="5559552" cy="4014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Innovate, Accelerate, Thrive – The Air Force at 75</a:t>
            </a:r>
          </a:p>
        </p:txBody>
      </p:sp>
      <p:sp>
        <p:nvSpPr>
          <p:cNvPr id="9" name="Slide Number Placeholder 8"/>
          <p:cNvSpPr>
            <a:spLocks noGrp="1"/>
          </p:cNvSpPr>
          <p:nvPr>
            <p:ph type="sldNum" sz="quarter" idx="12"/>
          </p:nvPr>
        </p:nvSpPr>
        <p:spPr/>
        <p:txBody>
          <a:bodyPr/>
          <a:lstStyle/>
          <a:p>
            <a:fld id="{C1A15DF3-B9AF-4EC4-A69C-2370B628607D}"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197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Innovate, Accelerate, Thrive – The Air Force at 75</a:t>
            </a:r>
          </a:p>
        </p:txBody>
      </p:sp>
      <p:sp>
        <p:nvSpPr>
          <p:cNvPr id="5" name="Slide Number Placeholder 4"/>
          <p:cNvSpPr>
            <a:spLocks noGrp="1"/>
          </p:cNvSpPr>
          <p:nvPr>
            <p:ph type="sldNum" sz="quarter" idx="12"/>
          </p:nvPr>
        </p:nvSpPr>
        <p:spPr/>
        <p:txBody>
          <a:bodyPr/>
          <a:lstStyle/>
          <a:p>
            <a:fld id="{C1A15DF3-B9AF-4EC4-A69C-2370B628607D}" type="slidenum">
              <a:rPr lang="en-US" smtClean="0"/>
              <a:t>‹#›</a:t>
            </a:fld>
            <a:endParaRPr lang="en-US" dirty="0"/>
          </a:p>
        </p:txBody>
      </p:sp>
    </p:spTree>
    <p:extLst>
      <p:ext uri="{BB962C8B-B14F-4D97-AF65-F5344CB8AC3E}">
        <p14:creationId xmlns:p14="http://schemas.microsoft.com/office/powerpoint/2010/main" val="136789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Innovate, Accelerate, Thrive – The Air Force at 75</a:t>
            </a:r>
          </a:p>
        </p:txBody>
      </p:sp>
      <p:sp>
        <p:nvSpPr>
          <p:cNvPr id="4" name="Slide Number Placeholder 3"/>
          <p:cNvSpPr>
            <a:spLocks noGrp="1"/>
          </p:cNvSpPr>
          <p:nvPr>
            <p:ph type="sldNum" sz="quarter" idx="12"/>
          </p:nvPr>
        </p:nvSpPr>
        <p:spPr/>
        <p:txBody>
          <a:bodyPr/>
          <a:lstStyle/>
          <a:p>
            <a:fld id="{C1A15DF3-B9AF-4EC4-A69C-2370B628607D}" type="slidenum">
              <a:rPr lang="en-US" smtClean="0"/>
              <a:t>‹#›</a:t>
            </a:fld>
            <a:endParaRPr lang="en-US" dirty="0"/>
          </a:p>
        </p:txBody>
      </p:sp>
    </p:spTree>
    <p:extLst>
      <p:ext uri="{BB962C8B-B14F-4D97-AF65-F5344CB8AC3E}">
        <p14:creationId xmlns:p14="http://schemas.microsoft.com/office/powerpoint/2010/main" val="271788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064" y="1389888"/>
            <a:ext cx="4305681" cy="9144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864608" y="1389888"/>
            <a:ext cx="6812280" cy="48371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2064" y="2304288"/>
            <a:ext cx="4305681" cy="39227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Innovate, Accelerate, Thrive – The Air Force at 75</a:t>
            </a:r>
          </a:p>
        </p:txBody>
      </p:sp>
      <p:sp>
        <p:nvSpPr>
          <p:cNvPr id="7" name="Slide Number Placeholder 6"/>
          <p:cNvSpPr>
            <a:spLocks noGrp="1"/>
          </p:cNvSpPr>
          <p:nvPr>
            <p:ph type="sldNum" sz="quarter" idx="12"/>
          </p:nvPr>
        </p:nvSpPr>
        <p:spPr/>
        <p:txBody>
          <a:bodyPr/>
          <a:lstStyle/>
          <a:p>
            <a:fld id="{C1A15DF3-B9AF-4EC4-A69C-2370B628607D}" type="slidenum">
              <a:rPr lang="en-US" smtClean="0"/>
              <a:t>‹#›</a:t>
            </a:fld>
            <a:endParaRPr lang="en-US" dirty="0"/>
          </a:p>
        </p:txBody>
      </p:sp>
    </p:spTree>
    <p:extLst>
      <p:ext uri="{BB962C8B-B14F-4D97-AF65-F5344CB8AC3E}">
        <p14:creationId xmlns:p14="http://schemas.microsoft.com/office/powerpoint/2010/main" val="352540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064" y="1389888"/>
            <a:ext cx="4306824" cy="9144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4864608" y="1389888"/>
            <a:ext cx="6812280" cy="4837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12064" y="2304288"/>
            <a:ext cx="4306824" cy="39227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Innovate, Accelerate, Thrive – The Air Force at 75</a:t>
            </a:r>
          </a:p>
        </p:txBody>
      </p:sp>
      <p:sp>
        <p:nvSpPr>
          <p:cNvPr id="7" name="Slide Number Placeholder 6"/>
          <p:cNvSpPr>
            <a:spLocks noGrp="1"/>
          </p:cNvSpPr>
          <p:nvPr>
            <p:ph type="sldNum" sz="quarter" idx="12"/>
          </p:nvPr>
        </p:nvSpPr>
        <p:spPr/>
        <p:txBody>
          <a:bodyPr/>
          <a:lstStyle/>
          <a:p>
            <a:fld id="{C1A15DF3-B9AF-4EC4-A69C-2370B628607D}" type="slidenum">
              <a:rPr lang="en-US" smtClean="0"/>
              <a:t>‹#›</a:t>
            </a:fld>
            <a:endParaRPr lang="en-US" dirty="0"/>
          </a:p>
        </p:txBody>
      </p:sp>
    </p:spTree>
    <p:extLst>
      <p:ext uri="{BB962C8B-B14F-4D97-AF65-F5344CB8AC3E}">
        <p14:creationId xmlns:p14="http://schemas.microsoft.com/office/powerpoint/2010/main" val="244222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7008" y="402336"/>
            <a:ext cx="9738360" cy="704088"/>
          </a:xfrm>
          <a:prstGeom prst="rect">
            <a:avLst/>
          </a:prstGeom>
        </p:spPr>
        <p:txBody>
          <a:bodyPr vert="horz" lIns="91440" tIns="0" rIns="9144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2064" y="1389888"/>
            <a:ext cx="11164824" cy="4837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324130" y="6510528"/>
            <a:ext cx="7016023" cy="246221"/>
          </a:xfrm>
          <a:prstGeom prst="rect">
            <a:avLst/>
          </a:prstGeom>
        </p:spPr>
        <p:txBody>
          <a:bodyPr vert="horz" wrap="none" lIns="91440" tIns="0" rIns="91440" bIns="0" rtlCol="0" anchor="ctr">
            <a:spAutoFit/>
          </a:bodyPr>
          <a:lstStyle>
            <a:lvl1pPr algn="ctr">
              <a:defRPr sz="1600" b="1" i="1" spc="400" baseline="0">
                <a:solidFill>
                  <a:schemeClr val="tx1"/>
                </a:solidFill>
                <a:latin typeface="Franklin Gothic Book" panose="020B0503020102020204" pitchFamily="34" charset="0"/>
              </a:defRPr>
            </a:lvl1pPr>
          </a:lstStyle>
          <a:p>
            <a:r>
              <a:rPr lang="en-US" dirty="0"/>
              <a:t>Innovate, Accelerate, Thrive – The Air Force at 75</a:t>
            </a:r>
          </a:p>
        </p:txBody>
      </p:sp>
      <p:sp>
        <p:nvSpPr>
          <p:cNvPr id="6" name="Slide Number Placeholder 5"/>
          <p:cNvSpPr>
            <a:spLocks noGrp="1"/>
          </p:cNvSpPr>
          <p:nvPr>
            <p:ph type="sldNum" sz="quarter" idx="4"/>
          </p:nvPr>
        </p:nvSpPr>
        <p:spPr>
          <a:xfrm>
            <a:off x="11603736" y="6510528"/>
            <a:ext cx="530352" cy="246221"/>
          </a:xfrm>
          <a:prstGeom prst="rect">
            <a:avLst/>
          </a:prstGeom>
        </p:spPr>
        <p:txBody>
          <a:bodyPr vert="horz" wrap="none" lIns="91440" tIns="0" rIns="91440" bIns="0" rtlCol="0" anchor="ctr">
            <a:normAutofit/>
          </a:bodyPr>
          <a:lstStyle>
            <a:lvl1pPr algn="r">
              <a:defRPr sz="1600" b="1">
                <a:solidFill>
                  <a:schemeClr val="tx1">
                    <a:tint val="75000"/>
                  </a:schemeClr>
                </a:solidFill>
              </a:defRPr>
            </a:lvl1pPr>
          </a:lstStyle>
          <a:p>
            <a:fld id="{C1A15DF3-B9AF-4EC4-A69C-2370B628607D}" type="slidenum">
              <a:rPr lang="en-US" smtClean="0"/>
              <a:pPr/>
              <a:t>‹#›</a:t>
            </a:fld>
            <a:endParaRPr lang="en-US" dirty="0"/>
          </a:p>
        </p:txBody>
      </p:sp>
      <p:sp>
        <p:nvSpPr>
          <p:cNvPr id="8" name="TextBox 7"/>
          <p:cNvSpPr txBox="1"/>
          <p:nvPr userDrawn="1"/>
        </p:nvSpPr>
        <p:spPr>
          <a:xfrm>
            <a:off x="54864" y="6510528"/>
            <a:ext cx="824265" cy="246221"/>
          </a:xfrm>
          <a:prstGeom prst="rect">
            <a:avLst/>
          </a:prstGeom>
          <a:noFill/>
        </p:spPr>
        <p:txBody>
          <a:bodyPr wrap="none" lIns="91440" tIns="0" bIns="0" rtlCol="0">
            <a:spAutoFit/>
          </a:bodyPr>
          <a:lstStyle/>
          <a:p>
            <a:r>
              <a:rPr lang="en-US" sz="1600" b="1" dirty="0">
                <a:solidFill>
                  <a:schemeClr val="bg2">
                    <a:lumMod val="50000"/>
                  </a:schemeClr>
                </a:solidFill>
              </a:rPr>
              <a:t>As of: </a:t>
            </a: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 y="45720"/>
            <a:ext cx="1115568" cy="1115568"/>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91672" y="146304"/>
            <a:ext cx="952093" cy="914400"/>
          </a:xfrm>
          <a:prstGeom prst="rect">
            <a:avLst/>
          </a:prstGeom>
        </p:spPr>
      </p:pic>
      <p:cxnSp>
        <p:nvCxnSpPr>
          <p:cNvPr id="13" name="Straight Connector 12"/>
          <p:cNvCxnSpPr/>
          <p:nvPr userDrawn="1"/>
        </p:nvCxnSpPr>
        <p:spPr>
          <a:xfrm>
            <a:off x="146304" y="1207008"/>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46304" y="6409944"/>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07008" y="100584"/>
            <a:ext cx="1696298" cy="246221"/>
          </a:xfrm>
          <a:prstGeom prst="rect">
            <a:avLst/>
          </a:prstGeom>
          <a:noFill/>
        </p:spPr>
        <p:txBody>
          <a:bodyPr wrap="none" lIns="91440" tIns="0" bIns="0" rtlCol="0">
            <a:spAutoFit/>
          </a:bodyPr>
          <a:lstStyle/>
          <a:p>
            <a:r>
              <a:rPr lang="en-US" sz="1600" b="1" dirty="0">
                <a:solidFill>
                  <a:srgbClr val="007A33"/>
                </a:solidFill>
              </a:rPr>
              <a:t>UNCLASSIFIED</a:t>
            </a:r>
          </a:p>
        </p:txBody>
      </p:sp>
      <p:sp>
        <p:nvSpPr>
          <p:cNvPr id="15" name="TextBox 14"/>
          <p:cNvSpPr txBox="1"/>
          <p:nvPr userDrawn="1"/>
        </p:nvSpPr>
        <p:spPr>
          <a:xfrm>
            <a:off x="9596945" y="6510528"/>
            <a:ext cx="1696298" cy="246221"/>
          </a:xfrm>
          <a:prstGeom prst="rect">
            <a:avLst/>
          </a:prstGeom>
          <a:noFill/>
        </p:spPr>
        <p:txBody>
          <a:bodyPr wrap="none" lIns="91440" tIns="0" bIns="0" rtlCol="0">
            <a:spAutoFit/>
          </a:bodyPr>
          <a:lstStyle/>
          <a:p>
            <a:r>
              <a:rPr lang="en-US" sz="1600" b="1" dirty="0">
                <a:solidFill>
                  <a:srgbClr val="007A33"/>
                </a:solidFill>
              </a:rPr>
              <a:t>UNCLASSIFIED</a:t>
            </a:r>
          </a:p>
        </p:txBody>
      </p:sp>
    </p:spTree>
    <p:extLst>
      <p:ext uri="{BB962C8B-B14F-4D97-AF65-F5344CB8AC3E}">
        <p14:creationId xmlns:p14="http://schemas.microsoft.com/office/powerpoint/2010/main" val="2280912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3600" b="1" i="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Symbol" panose="05050102010706020507" pitchFamily="18" charset="2"/>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Symbol" panose="05050102010706020507" pitchFamily="18" charset="2"/>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Symbol" panose="05050102010706020507" pitchFamily="18" charset="2"/>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3gp"/><Relationship Id="rId1" Type="http://schemas.microsoft.com/office/2007/relationships/media" Target="../media/media1.3gp"/><Relationship Id="rId5" Type="http://schemas.openxmlformats.org/officeDocument/2006/relationships/image" Target="../media/image9.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Motorcycle Airbag Safety Vest Initiative</a:t>
            </a:r>
          </a:p>
        </p:txBody>
      </p:sp>
      <p:sp>
        <p:nvSpPr>
          <p:cNvPr id="4" name="Slide Number Placeholder 3"/>
          <p:cNvSpPr>
            <a:spLocks noGrp="1"/>
          </p:cNvSpPr>
          <p:nvPr>
            <p:ph type="sldNum" sz="quarter" idx="12"/>
          </p:nvPr>
        </p:nvSpPr>
        <p:spPr/>
        <p:txBody>
          <a:bodyPr/>
          <a:lstStyle/>
          <a:p>
            <a:fld id="{C1A15DF3-B9AF-4EC4-A69C-2370B628607D}" type="slidenum">
              <a:rPr lang="en-US" smtClean="0"/>
              <a:t>1</a:t>
            </a:fld>
            <a:endParaRPr lang="en-US" dirty="0"/>
          </a:p>
        </p:txBody>
      </p:sp>
      <p:sp>
        <p:nvSpPr>
          <p:cNvPr id="5" name="Footer Placeholder 4"/>
          <p:cNvSpPr>
            <a:spLocks noGrp="1"/>
          </p:cNvSpPr>
          <p:nvPr>
            <p:ph type="ftr" sz="quarter" idx="11"/>
          </p:nvPr>
        </p:nvSpPr>
        <p:spPr/>
        <p:txBody>
          <a:bodyPr>
            <a:normAutofit/>
          </a:bodyPr>
          <a:lstStyle/>
          <a:p>
            <a:r>
              <a:rPr lang="en-US" dirty="0"/>
              <a:t>Innovate, Accelerate, Thrive – The Air Force at 75</a:t>
            </a:r>
          </a:p>
        </p:txBody>
      </p:sp>
    </p:spTree>
    <p:extLst>
      <p:ext uri="{BB962C8B-B14F-4D97-AF65-F5344CB8AC3E}">
        <p14:creationId xmlns:p14="http://schemas.microsoft.com/office/powerpoint/2010/main" val="756816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Airbag Safety Vest</a:t>
            </a:r>
          </a:p>
        </p:txBody>
      </p:sp>
      <p:pic>
        <p:nvPicPr>
          <p:cNvPr id="6" name="Content Placeholder 5">
            <a:extLst>
              <a:ext uri="{FF2B5EF4-FFF2-40B4-BE49-F238E27FC236}">
                <a16:creationId xmlns:a16="http://schemas.microsoft.com/office/drawing/2014/main" id="{7545C6FE-48BD-4FD5-9B84-094D0F1B7DC8}"/>
              </a:ext>
            </a:extLst>
          </p:cNvPr>
          <p:cNvPicPr>
            <a:picLocks noGrp="1" noChangeAspect="1"/>
          </p:cNvPicPr>
          <p:nvPr>
            <p:ph idx="1"/>
          </p:nvPr>
        </p:nvPicPr>
        <p:blipFill>
          <a:blip r:embed="rId3"/>
          <a:stretch>
            <a:fillRect/>
          </a:stretch>
        </p:blipFill>
        <p:spPr>
          <a:xfrm>
            <a:off x="9485925" y="1938933"/>
            <a:ext cx="2377646" cy="3749365"/>
          </a:xfrm>
          <a:prstGeom prst="rect">
            <a:avLst/>
          </a:prstGeom>
        </p:spPr>
      </p:pic>
      <p:sp>
        <p:nvSpPr>
          <p:cNvPr id="4" name="Footer Placeholder 3"/>
          <p:cNvSpPr>
            <a:spLocks noGrp="1"/>
          </p:cNvSpPr>
          <p:nvPr>
            <p:ph type="ftr" sz="quarter" idx="11"/>
          </p:nvPr>
        </p:nvSpPr>
        <p:spPr/>
        <p:txBody>
          <a:bodyPr/>
          <a:lstStyle/>
          <a:p>
            <a:r>
              <a:rPr lang="en-US" dirty="0"/>
              <a:t>Innovate, Accelerate, Thrive – The Air Force at 75</a:t>
            </a:r>
          </a:p>
        </p:txBody>
      </p:sp>
      <p:sp>
        <p:nvSpPr>
          <p:cNvPr id="5" name="Slide Number Placeholder 4"/>
          <p:cNvSpPr>
            <a:spLocks noGrp="1"/>
          </p:cNvSpPr>
          <p:nvPr>
            <p:ph type="sldNum" sz="quarter" idx="12"/>
          </p:nvPr>
        </p:nvSpPr>
        <p:spPr/>
        <p:txBody>
          <a:bodyPr/>
          <a:lstStyle/>
          <a:p>
            <a:fld id="{C1A15DF3-B9AF-4EC4-A69C-2370B628607D}" type="slidenum">
              <a:rPr lang="en-US" smtClean="0"/>
              <a:t>2</a:t>
            </a:fld>
            <a:endParaRPr lang="en-US" dirty="0"/>
          </a:p>
        </p:txBody>
      </p:sp>
      <p:pic>
        <p:nvPicPr>
          <p:cNvPr id="8" name="Picture 7">
            <a:extLst>
              <a:ext uri="{FF2B5EF4-FFF2-40B4-BE49-F238E27FC236}">
                <a16:creationId xmlns:a16="http://schemas.microsoft.com/office/drawing/2014/main" id="{797059C7-3399-4720-B566-CE4D58AC9131}"/>
              </a:ext>
            </a:extLst>
          </p:cNvPr>
          <p:cNvPicPr>
            <a:picLocks noChangeAspect="1"/>
          </p:cNvPicPr>
          <p:nvPr/>
        </p:nvPicPr>
        <p:blipFill>
          <a:blip r:embed="rId4"/>
          <a:stretch>
            <a:fillRect/>
          </a:stretch>
        </p:blipFill>
        <p:spPr>
          <a:xfrm>
            <a:off x="5969476" y="1530096"/>
            <a:ext cx="3516449" cy="2328672"/>
          </a:xfrm>
          <a:prstGeom prst="rect">
            <a:avLst/>
          </a:prstGeom>
        </p:spPr>
      </p:pic>
      <p:pic>
        <p:nvPicPr>
          <p:cNvPr id="9" name="Picture 8">
            <a:extLst>
              <a:ext uri="{FF2B5EF4-FFF2-40B4-BE49-F238E27FC236}">
                <a16:creationId xmlns:a16="http://schemas.microsoft.com/office/drawing/2014/main" id="{2302BB0A-7279-485F-A416-E5DE3F2E8FF1}"/>
              </a:ext>
            </a:extLst>
          </p:cNvPr>
          <p:cNvPicPr>
            <a:picLocks noChangeAspect="1"/>
          </p:cNvPicPr>
          <p:nvPr/>
        </p:nvPicPr>
        <p:blipFill>
          <a:blip r:embed="rId5"/>
          <a:stretch>
            <a:fillRect/>
          </a:stretch>
        </p:blipFill>
        <p:spPr>
          <a:xfrm>
            <a:off x="5766284" y="4063926"/>
            <a:ext cx="3719641" cy="2125980"/>
          </a:xfrm>
          <a:prstGeom prst="rect">
            <a:avLst/>
          </a:prstGeom>
        </p:spPr>
      </p:pic>
      <p:sp>
        <p:nvSpPr>
          <p:cNvPr id="11" name="TextBox 10">
            <a:extLst>
              <a:ext uri="{FF2B5EF4-FFF2-40B4-BE49-F238E27FC236}">
                <a16:creationId xmlns:a16="http://schemas.microsoft.com/office/drawing/2014/main" id="{4D45363D-9A3E-4CB1-878B-3890CA49628A}"/>
              </a:ext>
            </a:extLst>
          </p:cNvPr>
          <p:cNvSpPr txBox="1"/>
          <p:nvPr/>
        </p:nvSpPr>
        <p:spPr>
          <a:xfrm>
            <a:off x="268224" y="1268486"/>
            <a:ext cx="5352287" cy="523220"/>
          </a:xfrm>
          <a:prstGeom prst="rect">
            <a:avLst/>
          </a:prstGeom>
          <a:noFill/>
        </p:spPr>
        <p:txBody>
          <a:bodyPr wrap="square" rtlCol="0">
            <a:spAutoFit/>
          </a:bodyPr>
          <a:lstStyle/>
          <a:p>
            <a:pPr algn="ctr"/>
            <a:r>
              <a:rPr lang="en-US" sz="2800" b="1" i="1" dirty="0">
                <a:solidFill>
                  <a:schemeClr val="tx2"/>
                </a:solidFill>
                <a:latin typeface="+mj-lt"/>
              </a:rPr>
              <a:t>Airbag Vest Styles</a:t>
            </a:r>
          </a:p>
        </p:txBody>
      </p:sp>
      <p:sp>
        <p:nvSpPr>
          <p:cNvPr id="12" name="TextBox 11">
            <a:extLst>
              <a:ext uri="{FF2B5EF4-FFF2-40B4-BE49-F238E27FC236}">
                <a16:creationId xmlns:a16="http://schemas.microsoft.com/office/drawing/2014/main" id="{C21A93D3-178D-451D-A652-4FABE92A8146}"/>
              </a:ext>
            </a:extLst>
          </p:cNvPr>
          <p:cNvSpPr txBox="1"/>
          <p:nvPr/>
        </p:nvSpPr>
        <p:spPr>
          <a:xfrm>
            <a:off x="353568" y="1714107"/>
            <a:ext cx="5266943" cy="4770537"/>
          </a:xfrm>
          <a:prstGeom prst="rect">
            <a:avLst/>
          </a:prstGeom>
          <a:noFill/>
        </p:spPr>
        <p:txBody>
          <a:bodyPr wrap="square" rtlCol="0">
            <a:spAutoFit/>
          </a:bodyPr>
          <a:lstStyle/>
          <a:p>
            <a:r>
              <a:rPr lang="en-US" sz="1600" b="1" i="1" u="sng" dirty="0"/>
              <a:t>Tethered: </a:t>
            </a:r>
          </a:p>
          <a:p>
            <a:r>
              <a:rPr lang="en-US" sz="1600" b="1" dirty="0"/>
              <a:t>Put the trigger on a cord, fix the cord to the bike, and if you fall off, pop goes the airbag. This tech has been around the longest, and it’s well refined at this point. Some riders prefer the tether for its simplicity. They can usually be recharged by the rider at low cost, due to their basic design, and they don’t have batteries to recharge. </a:t>
            </a:r>
          </a:p>
          <a:p>
            <a:endParaRPr lang="en-US" sz="1600" b="1" dirty="0"/>
          </a:p>
          <a:p>
            <a:r>
              <a:rPr lang="en-US" sz="1600" b="1" i="1" u="sng" dirty="0"/>
              <a:t>Electronic:</a:t>
            </a:r>
          </a:p>
          <a:p>
            <a:r>
              <a:rPr lang="en-US" sz="1600" b="1" dirty="0"/>
              <a:t>An algorithm-based system does not use a physical connection to the bike. It uses the rider, to determine when to deploy. With an array of sensors (gyros, accelerometers, GPS, and more) to detect impacts and deploy the airbag. A small computer monitors the rider’s condition up to 1,000 times per second.</a:t>
            </a:r>
          </a:p>
          <a:p>
            <a:r>
              <a:rPr lang="en-US" sz="1600" b="1" dirty="0"/>
              <a:t>	              Few Manufacturer Brands:</a:t>
            </a:r>
          </a:p>
          <a:p>
            <a:pPr algn="r"/>
            <a:r>
              <a:rPr lang="en-US" sz="1600" b="1" dirty="0"/>
              <a:t>Dainese, Alpinestars, Helite, Merlin</a:t>
            </a:r>
          </a:p>
        </p:txBody>
      </p:sp>
    </p:spTree>
    <p:extLst>
      <p:ext uri="{BB962C8B-B14F-4D97-AF65-F5344CB8AC3E}">
        <p14:creationId xmlns:p14="http://schemas.microsoft.com/office/powerpoint/2010/main" val="355264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ark Gre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6978" y="4881832"/>
            <a:ext cx="1791173" cy="1392844"/>
          </a:xfrm>
          <a:prstGeom prst="rect">
            <a:avLst/>
          </a:prstGeom>
          <a:noFill/>
          <a:ln>
            <a:noFill/>
          </a:ln>
        </p:spPr>
      </p:pic>
      <p:sp>
        <p:nvSpPr>
          <p:cNvPr id="2" name="Title 1"/>
          <p:cNvSpPr>
            <a:spLocks noGrp="1"/>
          </p:cNvSpPr>
          <p:nvPr>
            <p:ph type="title"/>
          </p:nvPr>
        </p:nvSpPr>
        <p:spPr>
          <a:xfrm>
            <a:off x="809153" y="1300132"/>
            <a:ext cx="4306824" cy="857852"/>
          </a:xfrm>
        </p:spPr>
        <p:txBody>
          <a:bodyPr>
            <a:normAutofit/>
          </a:bodyPr>
          <a:lstStyle/>
          <a:p>
            <a:r>
              <a:rPr lang="en-US" sz="2800" dirty="0"/>
              <a:t>Why is this beneficial to you as a rider?</a:t>
            </a:r>
          </a:p>
        </p:txBody>
      </p:sp>
      <p:sp>
        <p:nvSpPr>
          <p:cNvPr id="5" name="Footer Placeholder 4"/>
          <p:cNvSpPr>
            <a:spLocks noGrp="1"/>
          </p:cNvSpPr>
          <p:nvPr>
            <p:ph type="ftr" sz="quarter" idx="11"/>
          </p:nvPr>
        </p:nvSpPr>
        <p:spPr/>
        <p:txBody>
          <a:bodyPr/>
          <a:lstStyle/>
          <a:p>
            <a:r>
              <a:rPr lang="en-US" dirty="0"/>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3</a:t>
            </a:fld>
            <a:endParaRPr lang="en-US" dirty="0"/>
          </a:p>
        </p:txBody>
      </p:sp>
      <p:sp>
        <p:nvSpPr>
          <p:cNvPr id="9" name="Title 1"/>
          <p:cNvSpPr txBox="1">
            <a:spLocks/>
          </p:cNvSpPr>
          <p:nvPr/>
        </p:nvSpPr>
        <p:spPr>
          <a:xfrm>
            <a:off x="1207008" y="402336"/>
            <a:ext cx="9738360" cy="704088"/>
          </a:xfrm>
          <a:prstGeom prst="rect">
            <a:avLst/>
          </a:prstGeom>
        </p:spPr>
        <p:txBody>
          <a:bodyPr vert="horz" lIns="91440" tIns="0" rIns="91440" bIns="0" rtlCol="0" anchor="b">
            <a:normAutofit/>
          </a:bodyPr>
          <a:lstStyle>
            <a:lvl1pPr algn="ctr" defTabSz="914400" rtl="0" eaLnBrk="1" latinLnBrk="0" hangingPunct="1">
              <a:lnSpc>
                <a:spcPct val="90000"/>
              </a:lnSpc>
              <a:spcBef>
                <a:spcPct val="0"/>
              </a:spcBef>
              <a:buNone/>
              <a:defRPr sz="3200" b="1" i="1" kern="1200">
                <a:solidFill>
                  <a:schemeClr val="tx2"/>
                </a:solidFill>
                <a:latin typeface="+mj-lt"/>
                <a:ea typeface="+mj-ea"/>
                <a:cs typeface="+mj-cs"/>
              </a:defRPr>
            </a:lvl1pPr>
          </a:lstStyle>
          <a:p>
            <a:r>
              <a:rPr lang="en-US" sz="3600" dirty="0"/>
              <a:t>Airbag Safety Vest</a:t>
            </a:r>
          </a:p>
        </p:txBody>
      </p:sp>
      <p:sp>
        <p:nvSpPr>
          <p:cNvPr id="7" name="Text Placeholder 6"/>
          <p:cNvSpPr>
            <a:spLocks noGrp="1"/>
          </p:cNvSpPr>
          <p:nvPr>
            <p:ph type="body" sz="half" idx="2"/>
          </p:nvPr>
        </p:nvSpPr>
        <p:spPr>
          <a:xfrm>
            <a:off x="170716" y="2359034"/>
            <a:ext cx="5583696" cy="2902747"/>
          </a:xfrm>
        </p:spPr>
        <p:txBody>
          <a:bodyPr>
            <a:normAutofit/>
          </a:bodyPr>
          <a:lstStyle/>
          <a:p>
            <a:r>
              <a:rPr lang="en-US" dirty="0"/>
              <a:t>140+ PMV-2 fatalities, and many more serious mishaps over the last 10-years resulting from blunt force trauma (BFT). </a:t>
            </a:r>
          </a:p>
          <a:p>
            <a:r>
              <a:rPr lang="en-US" dirty="0"/>
              <a:t>When a PMV-2 stops abruptly during a mishap, momentum can continue to the rider, causing ejection from the PMV-2, resulting in the rider striking another object at near the speed they left the PMV-2. </a:t>
            </a:r>
          </a:p>
          <a:p>
            <a:r>
              <a:rPr lang="en-US" dirty="0"/>
              <a:t>Sudden, blunt force impact to the head or torso often results in serious injury or death.  </a:t>
            </a:r>
          </a:p>
        </p:txBody>
      </p:sp>
      <p:graphicFrame>
        <p:nvGraphicFramePr>
          <p:cNvPr id="14" name="Chart 13"/>
          <p:cNvGraphicFramePr/>
          <p:nvPr/>
        </p:nvGraphicFramePr>
        <p:xfrm>
          <a:off x="5754414" y="1346140"/>
          <a:ext cx="6114498" cy="49285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722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4</a:t>
            </a:fld>
            <a:endParaRPr lang="en-US" dirty="0"/>
          </a:p>
        </p:txBody>
      </p:sp>
      <p:sp>
        <p:nvSpPr>
          <p:cNvPr id="9" name="Title 1"/>
          <p:cNvSpPr txBox="1">
            <a:spLocks/>
          </p:cNvSpPr>
          <p:nvPr/>
        </p:nvSpPr>
        <p:spPr>
          <a:xfrm>
            <a:off x="1207008" y="402336"/>
            <a:ext cx="9738360" cy="704088"/>
          </a:xfrm>
          <a:prstGeom prst="rect">
            <a:avLst/>
          </a:prstGeom>
        </p:spPr>
        <p:txBody>
          <a:bodyPr vert="horz" lIns="91440" tIns="0" rIns="91440" bIns="0" rtlCol="0" anchor="b">
            <a:normAutofit/>
          </a:bodyPr>
          <a:lstStyle>
            <a:lvl1pPr algn="ctr" defTabSz="914400" rtl="0" eaLnBrk="1" latinLnBrk="0" hangingPunct="1">
              <a:lnSpc>
                <a:spcPct val="90000"/>
              </a:lnSpc>
              <a:spcBef>
                <a:spcPct val="0"/>
              </a:spcBef>
              <a:buNone/>
              <a:defRPr sz="3200" b="1" i="1" kern="1200">
                <a:solidFill>
                  <a:schemeClr val="tx2"/>
                </a:solidFill>
                <a:latin typeface="+mj-lt"/>
                <a:ea typeface="+mj-ea"/>
                <a:cs typeface="+mj-cs"/>
              </a:defRPr>
            </a:lvl1pPr>
          </a:lstStyle>
          <a:p>
            <a:r>
              <a:rPr lang="en-US" sz="3600" dirty="0"/>
              <a:t>Airbag Safety Vest</a:t>
            </a:r>
          </a:p>
        </p:txBody>
      </p:sp>
      <p:sp>
        <p:nvSpPr>
          <p:cNvPr id="7" name="Text Placeholder 6"/>
          <p:cNvSpPr>
            <a:spLocks noGrp="1"/>
          </p:cNvSpPr>
          <p:nvPr>
            <p:ph type="body" sz="half" idx="2"/>
          </p:nvPr>
        </p:nvSpPr>
        <p:spPr>
          <a:xfrm>
            <a:off x="170717" y="2105848"/>
            <a:ext cx="5925283" cy="4602480"/>
          </a:xfrm>
        </p:spPr>
        <p:txBody>
          <a:bodyPr>
            <a:normAutofit/>
          </a:bodyPr>
          <a:lstStyle/>
          <a:p>
            <a:r>
              <a:rPr lang="en-US" sz="1700" dirty="0" smtClean="0"/>
              <a:t>From 2009-2019, </a:t>
            </a:r>
            <a:r>
              <a:rPr lang="en-US" sz="1700" dirty="0"/>
              <a:t>53.5K motorcycle deaths occurred in the United Stated. As a motorcycle </a:t>
            </a:r>
            <a:r>
              <a:rPr lang="en-US" sz="1700" dirty="0" smtClean="0"/>
              <a:t>rider, </a:t>
            </a:r>
            <a:r>
              <a:rPr lang="en-US" sz="1700" dirty="0"/>
              <a:t>you are 29 times more likely to be killed </a:t>
            </a:r>
            <a:r>
              <a:rPr lang="en-US" sz="1700" dirty="0" smtClean="0"/>
              <a:t>in an </a:t>
            </a:r>
            <a:r>
              <a:rPr lang="en-US" sz="1700" dirty="0"/>
              <a:t>accident than occupants of other vehicles. </a:t>
            </a:r>
          </a:p>
          <a:p>
            <a:r>
              <a:rPr lang="en-US" sz="1700" dirty="0" smtClean="0"/>
              <a:t>Too expensive? </a:t>
            </a:r>
            <a:r>
              <a:rPr lang="en-US" sz="1700" smtClean="0"/>
              <a:t>C</a:t>
            </a:r>
            <a:r>
              <a:rPr lang="en-US" sz="1700" smtClean="0"/>
              <a:t>onsider </a:t>
            </a:r>
            <a:r>
              <a:rPr lang="en-US" sz="1700" dirty="0"/>
              <a:t>the cost of an ambulance ride or a helicopter trip if you were to crash and hurt yourself (or worse). That’s not even taking into consideration the cost of a hospital bill after you are mended and released. </a:t>
            </a:r>
          </a:p>
          <a:p>
            <a:r>
              <a:rPr lang="en-US" sz="1700" dirty="0"/>
              <a:t>Like any other piece of PPE, it won’t do anything to protect you if you’re not wearing it. It’s always better to have it and never have to use it, than the other way around</a:t>
            </a:r>
            <a:r>
              <a:rPr lang="en-US" sz="1700" dirty="0" smtClean="0"/>
              <a:t>.</a:t>
            </a:r>
            <a:endParaRPr lang="en-US" sz="1700" dirty="0"/>
          </a:p>
          <a:p>
            <a:r>
              <a:rPr lang="en-US" sz="1700" dirty="0"/>
              <a:t>Choose a vest that fits your needs as a rider and hope you never have to use it. </a:t>
            </a:r>
            <a:endParaRPr lang="en-US" sz="1700" i="1" dirty="0"/>
          </a:p>
          <a:p>
            <a:pPr algn="ctr"/>
            <a:r>
              <a:rPr lang="en-US" sz="1700" i="1" u="sng" dirty="0"/>
              <a:t>You can’t put a price on protecting your life!</a:t>
            </a:r>
            <a:endParaRPr lang="en-US" dirty="0"/>
          </a:p>
        </p:txBody>
      </p:sp>
      <p:pic>
        <p:nvPicPr>
          <p:cNvPr id="3" name="Picture 2">
            <a:extLst>
              <a:ext uri="{FF2B5EF4-FFF2-40B4-BE49-F238E27FC236}">
                <a16:creationId xmlns:a16="http://schemas.microsoft.com/office/drawing/2014/main" id="{2524DBA2-EE89-46FE-8F67-4ACEFE29DF94}"/>
              </a:ext>
            </a:extLst>
          </p:cNvPr>
          <p:cNvPicPr>
            <a:picLocks noChangeAspect="1"/>
          </p:cNvPicPr>
          <p:nvPr/>
        </p:nvPicPr>
        <p:blipFill>
          <a:blip r:embed="rId3"/>
          <a:stretch>
            <a:fillRect/>
          </a:stretch>
        </p:blipFill>
        <p:spPr>
          <a:xfrm>
            <a:off x="6096000" y="1853184"/>
            <a:ext cx="5772912" cy="4422356"/>
          </a:xfrm>
          <a:prstGeom prst="rect">
            <a:avLst/>
          </a:prstGeom>
        </p:spPr>
      </p:pic>
      <p:sp>
        <p:nvSpPr>
          <p:cNvPr id="10" name="Title 1"/>
          <p:cNvSpPr>
            <a:spLocks noGrp="1"/>
          </p:cNvSpPr>
          <p:nvPr>
            <p:ph type="title"/>
          </p:nvPr>
        </p:nvSpPr>
        <p:spPr>
          <a:xfrm>
            <a:off x="1089580" y="1191448"/>
            <a:ext cx="4306824" cy="914400"/>
          </a:xfrm>
        </p:spPr>
        <p:txBody>
          <a:bodyPr>
            <a:normAutofit/>
          </a:bodyPr>
          <a:lstStyle/>
          <a:p>
            <a:r>
              <a:rPr lang="en-US" sz="2800" dirty="0"/>
              <a:t>Why is this beneficial to you as a rider?</a:t>
            </a:r>
          </a:p>
        </p:txBody>
      </p:sp>
    </p:spTree>
    <p:extLst>
      <p:ext uri="{BB962C8B-B14F-4D97-AF65-F5344CB8AC3E}">
        <p14:creationId xmlns:p14="http://schemas.microsoft.com/office/powerpoint/2010/main" val="3185901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Airbag Vest Deployment Video</a:t>
            </a:r>
            <a:endParaRPr lang="en-US" dirty="0"/>
          </a:p>
        </p:txBody>
      </p:sp>
      <p:sp>
        <p:nvSpPr>
          <p:cNvPr id="4" name="Footer Placeholder 3"/>
          <p:cNvSpPr>
            <a:spLocks noGrp="1"/>
          </p:cNvSpPr>
          <p:nvPr>
            <p:ph type="ftr" sz="quarter" idx="11"/>
          </p:nvPr>
        </p:nvSpPr>
        <p:spPr/>
        <p:txBody>
          <a:bodyPr/>
          <a:lstStyle/>
          <a:p>
            <a:r>
              <a:rPr lang="en-US" dirty="0"/>
              <a:t>Innovate, Accelerate, Thrive – The Air Force at 75</a:t>
            </a:r>
          </a:p>
        </p:txBody>
      </p:sp>
      <p:sp>
        <p:nvSpPr>
          <p:cNvPr id="5" name="Slide Number Placeholder 4"/>
          <p:cNvSpPr>
            <a:spLocks noGrp="1"/>
          </p:cNvSpPr>
          <p:nvPr>
            <p:ph type="sldNum" sz="quarter" idx="12"/>
          </p:nvPr>
        </p:nvSpPr>
        <p:spPr/>
        <p:txBody>
          <a:bodyPr/>
          <a:lstStyle/>
          <a:p>
            <a:fld id="{C1A15DF3-B9AF-4EC4-A69C-2370B628607D}" type="slidenum">
              <a:rPr lang="en-US" smtClean="0"/>
              <a:t>5</a:t>
            </a:fld>
            <a:endParaRPr lang="en-US" dirty="0"/>
          </a:p>
        </p:txBody>
      </p:sp>
      <p:pic>
        <p:nvPicPr>
          <p:cNvPr id="6" name="Airbag 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140075" y="1390650"/>
            <a:ext cx="5911850" cy="4837113"/>
          </a:xfrm>
        </p:spPr>
      </p:pic>
    </p:spTree>
    <p:extLst>
      <p:ext uri="{BB962C8B-B14F-4D97-AF65-F5344CB8AC3E}">
        <p14:creationId xmlns:p14="http://schemas.microsoft.com/office/powerpoint/2010/main" val="1711301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heme/theme1.xml><?xml version="1.0" encoding="utf-8"?>
<a:theme xmlns:a="http://schemas.openxmlformats.org/drawingml/2006/main" name="Office Theme">
  <a:themeElements>
    <a:clrScheme name="75 Anniversary">
      <a:dk1>
        <a:sysClr val="windowText" lastClr="000000"/>
      </a:dk1>
      <a:lt1>
        <a:sysClr val="window" lastClr="FFFFFF"/>
      </a:lt1>
      <a:dk2>
        <a:srgbClr val="2E4986"/>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b 3 - Blank - Wide (75 Anniversary) (DSX Preferred Template) [Read-Only]" id="{8A4C2F78-F927-4582-85EF-D2AC6E938BC2}" vid="{872205E3-5016-4FAA-BDC5-D8CE7AF63D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8157CDF31D0D4296824FD84D5F92C6" ma:contentTypeVersion="8" ma:contentTypeDescription="Create a new document." ma:contentTypeScope="" ma:versionID="3c1f87c7095c3f9fbed1a2927603ed58">
  <xsd:schema xmlns:xsd="http://www.w3.org/2001/XMLSchema" xmlns:xs="http://www.w3.org/2001/XMLSchema" xmlns:p="http://schemas.microsoft.com/office/2006/metadata/properties" xmlns:ns1="http://schemas.microsoft.com/sharepoint/v3" xmlns:ns2="7480c357-3bac-4882-968c-98d3ccec24f6" xmlns:ns3="e1dea9cf-5a63-4e59-ae97-2b5ae7f1b398" targetNamespace="http://schemas.microsoft.com/office/2006/metadata/properties" ma:root="true" ma:fieldsID="ffa25208ab036d8dde7fdd7ce03bc977" ns1:_="" ns2:_="" ns3:_="">
    <xsd:import namespace="http://schemas.microsoft.com/sharepoint/v3"/>
    <xsd:import namespace="7480c357-3bac-4882-968c-98d3ccec24f6"/>
    <xsd:import namespace="e1dea9cf-5a63-4e59-ae97-2b5ae7f1b398"/>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80c357-3bac-4882-968c-98d3ccec2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dea9cf-5a63-4e59-ae97-2b5ae7f1b3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98C47FD-E04D-4B2E-ABE9-80BC6C3D1724}">
  <ds:schemaRefs>
    <ds:schemaRef ds:uri="http://schemas.microsoft.com/sharepoint/v3/contenttype/forms"/>
  </ds:schemaRefs>
</ds:datastoreItem>
</file>

<file path=customXml/itemProps2.xml><?xml version="1.0" encoding="utf-8"?>
<ds:datastoreItem xmlns:ds="http://schemas.openxmlformats.org/officeDocument/2006/customXml" ds:itemID="{E023D7DE-779F-499A-9E06-14C117770D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480c357-3bac-4882-968c-98d3ccec24f6"/>
    <ds:schemaRef ds:uri="e1dea9cf-5a63-4e59-ae97-2b5ae7f1b3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B77137-C14E-485B-8342-6CC7F9345413}">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e1dea9cf-5a63-4e59-ae97-2b5ae7f1b398"/>
    <ds:schemaRef ds:uri="7480c357-3bac-4882-968c-98d3ccec24f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341</TotalTime>
  <Words>813</Words>
  <Application>Microsoft Office PowerPoint</Application>
  <PresentationFormat>Widescreen</PresentationFormat>
  <Paragraphs>59</Paragraphs>
  <Slides>5</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Franklin Gothic Book</vt:lpstr>
      <vt:lpstr>Symbol</vt:lpstr>
      <vt:lpstr>Office Theme</vt:lpstr>
      <vt:lpstr>Motorcycle Airbag Safety Vest Initiative</vt:lpstr>
      <vt:lpstr>Airbag Safety Vest</vt:lpstr>
      <vt:lpstr>Why is this beneficial to you as a rider?</vt:lpstr>
      <vt:lpstr>Why is this beneficial to you as a rider?</vt:lpstr>
      <vt:lpstr>Airbag Vest Deployment Video</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Motorcycle Safety Vest Initiative</dc:title>
  <dc:creator>MCGEE, WYATT M TSgt USAF AETC 42 ABW/SEG</dc:creator>
  <cp:lastModifiedBy>BRANDT, DAVID R GS-13 USAF HAF AFSEC/SEG</cp:lastModifiedBy>
  <cp:revision>31</cp:revision>
  <dcterms:created xsi:type="dcterms:W3CDTF">2022-05-03T15:46:52Z</dcterms:created>
  <dcterms:modified xsi:type="dcterms:W3CDTF">2022-08-02T20:11:06Z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0x010100D28157CDF31D0D4296824FD84D5F92C6</vt:lpwstr>
  </property>
</Properties>
</file>